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4AD5CDA-22AA-4EE6-A290-333B085BF529}">
  <a:tblStyle styleId="{84AD5CDA-22AA-4EE6-A290-333B085BF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avenPr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deforestation in the past year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tree cover vs. new deforested area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47473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18566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34120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14840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18789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47473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18566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34120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14840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18789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masking effects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JBS is the world’s largest meat producer - named after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Jose Batista Sobrinho’s initials in 1953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beef caucus is a group of legislators that support the cattle industry in Brazil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Michel Temer is considered a pro-beef president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Upon taking power he has: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	Cut forest protection funding: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Slashing the environment ministry’s budget by 40%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Cutting the National Indian Foundation budge tby the same amount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	Worked to de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legitimize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indigenous people’s land rights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	Worked to reduce protections in national preservation land and parks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	Sanctioned a law that pardons illegal land grabs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   	Put </a:t>
            </a:r>
            <a:r>
              <a:rPr lang="en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Osmar Serraglio, a prominent member of the beef caucus, in charge of the ministry of justice</a:t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even possible to correlate environmental responses to particular policy changes? Nature is an incredibly complex system and governance is doubly so; any change in the environment is due to a suite of interacting factors, and any change in policy creates a cascading ripple of effects through social, economic, and environmental spheres of life. Fortunately, an unfortunate event in Brazil has lead to a significant clustering of drastic policy shifts that might make this sort of signal more distinguishable from the noise in the ecological = system of the Amazon.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environmental responses to policy be detected in satellite imagery?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state has the largest cattle herd within the brazilian amazon and the r</a:t>
            </a:r>
            <a:r>
              <a:rPr lang="en"/>
              <a:t>egion is dominated by cattle production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accounted for 40% of amazonian deforestation over the last decade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Global Forest Watch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GFW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an open-source web application to monitor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global forests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near real-time.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GFW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initiative of the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World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Resources Institute (WRI), with partners including Google, USAID, the University of Maryland (UMD), Esri, and many other academic, non-profit, public, and private organizations.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deforestation in the past year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Shape 2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Shape 2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Shape 30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Shape 30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17.png"/><Relationship Id="rId7" Type="http://schemas.openxmlformats.org/officeDocument/2006/relationships/image" Target="../media/image11.jp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775" y="-64175"/>
            <a:ext cx="9398774" cy="5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ctrTitle"/>
          </p:nvPr>
        </p:nvSpPr>
        <p:spPr>
          <a:xfrm>
            <a:off x="233750" y="177507"/>
            <a:ext cx="4255500" cy="29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Deforestation 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Policy in Brazil</a:t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97200" y="3289949"/>
            <a:ext cx="1779076" cy="238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aven Pro"/>
              </a:rPr>
              <a:t>Rayna Benzeev</a:t>
            </a:r>
          </a:p>
        </p:txBody>
      </p:sp>
      <p:sp>
        <p:nvSpPr>
          <p:cNvPr id="325" name="Shape 325"/>
          <p:cNvSpPr/>
          <p:nvPr/>
        </p:nvSpPr>
        <p:spPr>
          <a:xfrm>
            <a:off x="1015925" y="3613737"/>
            <a:ext cx="1835133" cy="196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aven Pro"/>
              </a:rPr>
              <a:t>Travis Williams</a:t>
            </a:r>
          </a:p>
        </p:txBody>
      </p:sp>
      <p:sp>
        <p:nvSpPr>
          <p:cNvPr id="326" name="Shape 326"/>
          <p:cNvSpPr/>
          <p:nvPr/>
        </p:nvSpPr>
        <p:spPr>
          <a:xfrm>
            <a:off x="1359797" y="3895151"/>
            <a:ext cx="1757182" cy="196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Maven Pro"/>
              </a:rPr>
              <a:t>Isaac Bukoski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0" y="1796775"/>
            <a:ext cx="278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00" y="1524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7619450" y="309500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2013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0" y="1796775"/>
            <a:ext cx="278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2014</a:t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00" y="1524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7619450" y="309500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2014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0" y="1796775"/>
            <a:ext cx="278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00" y="1524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7619450" y="309500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2015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0" y="1796775"/>
            <a:ext cx="278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00" y="1524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7619450" y="309500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2016</a:t>
            </a:r>
            <a:endParaRPr b="1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0" y="1796775"/>
            <a:ext cx="278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00" y="1524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7619450" y="309500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2017</a:t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ctrTitle"/>
          </p:nvPr>
        </p:nvSpPr>
        <p:spPr>
          <a:xfrm>
            <a:off x="-3130217" y="863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</a:t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030" y="0"/>
            <a:ext cx="50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ctrTitle"/>
          </p:nvPr>
        </p:nvSpPr>
        <p:spPr>
          <a:xfrm>
            <a:off x="-3211867" y="709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52" y="0"/>
            <a:ext cx="50268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ctrTitle"/>
          </p:nvPr>
        </p:nvSpPr>
        <p:spPr>
          <a:xfrm>
            <a:off x="-3081817" y="698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2014</a:t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295" y="0"/>
            <a:ext cx="50254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ctrTitle"/>
          </p:nvPr>
        </p:nvSpPr>
        <p:spPr>
          <a:xfrm>
            <a:off x="-3140917" y="567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</a:t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96" y="0"/>
            <a:ext cx="50528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-3235517" y="850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04" y="0"/>
            <a:ext cx="50783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233875" y="4731300"/>
            <a:ext cx="4656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Data is from: https://rainforests.mongabay.com/amazon/deforestation_calculations.html</a:t>
            </a:r>
            <a:endParaRPr sz="800"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750" y="1158225"/>
            <a:ext cx="5502249" cy="3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>
            <p:ph idx="1" type="body"/>
          </p:nvPr>
        </p:nvSpPr>
        <p:spPr>
          <a:xfrm>
            <a:off x="323675" y="1401000"/>
            <a:ext cx="3507300" cy="3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Tropical deforestation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Threatens biodiversity and ecosystem services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GHG emissions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drivers of deforestation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Cattle ranching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Soybean production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Politics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Shape 478"/>
          <p:cNvGraphicFramePr/>
          <p:nvPr/>
        </p:nvGraphicFramePr>
        <p:xfrm>
          <a:off x="129850" y="1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{84AD5CDA-22AA-4EE6-A290-333B085BF529}</a:tableStyleId>
              </a:tblPr>
              <a:tblGrid>
                <a:gridCol w="2454300"/>
                <a:gridCol w="2454300"/>
                <a:gridCol w="2454300"/>
              </a:tblGrid>
              <a:tr h="1331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9900"/>
                          </a:solidFill>
                        </a:rPr>
                        <a:t>Year</a:t>
                      </a:r>
                      <a:endParaRPr b="1" sz="1800"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919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9900"/>
                          </a:solidFill>
                        </a:rPr>
                        <a:t>Global Forest Watch</a:t>
                      </a: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 </a:t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Hectares ( % total area loss)</a:t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919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9900"/>
                          </a:solidFill>
                        </a:rPr>
                        <a:t>Landsat 8 OLI </a:t>
                      </a:r>
                      <a:endParaRPr b="1" sz="18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9900"/>
                          </a:solidFill>
                        </a:rPr>
                        <a:t>Cluster 6,5,4 Composite</a:t>
                      </a:r>
                      <a:endParaRPr b="1" sz="18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Hectares (</a:t>
                      </a: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% </a:t>
                      </a: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 total area </a:t>
                      </a:r>
                      <a:r>
                        <a:rPr b="1" lang="en" sz="1100">
                          <a:solidFill>
                            <a:srgbClr val="FF9900"/>
                          </a:solidFill>
                        </a:rPr>
                        <a:t>loss)</a:t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9191"/>
                    </a:solidFill>
                  </a:tcPr>
                </a:tc>
              </a:tr>
              <a:tr h="47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2012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1.51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599191"/>
                          </a:solidFill>
                        </a:rPr>
                        <a:t>NA</a:t>
                      </a:r>
                      <a:endParaRPr sz="1800">
                        <a:solidFill>
                          <a:srgbClr val="599191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1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2013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0.63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599191"/>
                          </a:solidFill>
                        </a:rPr>
                        <a:t>NA</a:t>
                      </a:r>
                      <a:endParaRPr sz="1800">
                        <a:solidFill>
                          <a:srgbClr val="599191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1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2014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1.07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599191"/>
                          </a:solidFill>
                        </a:rPr>
                        <a:t>3.82*</a:t>
                      </a:r>
                      <a:endParaRPr b="1" sz="1800">
                        <a:solidFill>
                          <a:srgbClr val="599191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1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2015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0.58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</a:t>
                      </a:r>
                      <a:r>
                        <a:rPr b="1" lang="en" sz="1800"/>
                        <a:t>.57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1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2016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0.62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</a:t>
                      </a:r>
                      <a:r>
                        <a:rPr b="1" lang="en" sz="1800"/>
                        <a:t>.65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1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2017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599191"/>
                          </a:solidFill>
                        </a:rPr>
                        <a:t>NA</a:t>
                      </a:r>
                      <a:endParaRPr b="1" sz="1800">
                        <a:solidFill>
                          <a:srgbClr val="599191"/>
                        </a:solidFill>
                      </a:endParaRPr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2.67</a:t>
                      </a:r>
                      <a:endParaRPr b="1" sz="1800"/>
                    </a:p>
                  </a:txBody>
                  <a:tcPr marT="88900" marB="88900" marR="88900" marL="88900">
                    <a:lnL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9919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479" name="Shape 479"/>
          <p:cNvSpPr txBox="1"/>
          <p:nvPr>
            <p:ph type="title"/>
          </p:nvPr>
        </p:nvSpPr>
        <p:spPr>
          <a:xfrm>
            <a:off x="7420525" y="93000"/>
            <a:ext cx="17166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7529600" y="811050"/>
            <a:ext cx="1397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9191"/>
                </a:solidFill>
              </a:rPr>
              <a:t>*</a:t>
            </a:r>
            <a:r>
              <a:rPr lang="en">
                <a:solidFill>
                  <a:srgbClr val="599191"/>
                </a:solidFill>
              </a:rPr>
              <a:t> Uncalibrated year</a:t>
            </a:r>
            <a:endParaRPr>
              <a:solidFill>
                <a:srgbClr val="59919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425" y="152400"/>
            <a:ext cx="55923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7015200" y="501075"/>
            <a:ext cx="17097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Couldn’t use Landsat 7</a:t>
            </a:r>
            <a:endParaRPr b="1" sz="2400"/>
          </a:p>
        </p:txBody>
      </p:sp>
      <p:sp>
        <p:nvSpPr>
          <p:cNvPr id="487" name="Shape 487"/>
          <p:cNvSpPr txBox="1"/>
          <p:nvPr/>
        </p:nvSpPr>
        <p:spPr>
          <a:xfrm>
            <a:off x="6740050" y="1930475"/>
            <a:ext cx="24243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(</a:t>
            </a:r>
            <a:r>
              <a:rPr lang="en"/>
              <a:t>Scan Line Corrector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(SLC) failed in</a:t>
            </a:r>
            <a:r>
              <a:rPr lang="en"/>
              <a:t> 2003</a:t>
            </a:r>
            <a:r>
              <a:rPr b="1" lang="en" sz="2400"/>
              <a:t>)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00" y="246813"/>
            <a:ext cx="6524200" cy="46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error</a:t>
            </a:r>
            <a:endParaRPr/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478775" y="2122575"/>
            <a:ext cx="77007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temporal comparison because of Landsat 8’s 2013 start date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Inability to calculate change data for the first year (2013 Landsat composite image)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Discrepancy in year-to-year deforestation estimates between GFW and Earth Explorer (differing beginning and end dates)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Seasonality/harvests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Reprojection into Google Web Mercator </a:t>
            </a:r>
            <a:endParaRPr b="1" sz="1800"/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263" y="-25350"/>
            <a:ext cx="23717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0" y="1341150"/>
            <a:ext cx="51144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 Deforestation r</a:t>
            </a:r>
            <a:r>
              <a:rPr b="1" lang="en" sz="1800"/>
              <a:t>ates</a:t>
            </a:r>
            <a:r>
              <a:rPr b="1" lang="en" sz="1800"/>
              <a:t> </a:t>
            </a:r>
            <a:r>
              <a:rPr b="1" i="1" lang="en" sz="1800" u="sng"/>
              <a:t>have</a:t>
            </a:r>
            <a:r>
              <a:rPr b="1" i="1" lang="en" sz="1800"/>
              <a:t> </a:t>
            </a:r>
            <a:r>
              <a:rPr b="1" lang="en" sz="1800"/>
              <a:t>increased since political coup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Measurements </a:t>
            </a:r>
            <a:r>
              <a:rPr b="1" i="1" lang="en" sz="1800"/>
              <a:t>i</a:t>
            </a:r>
            <a:r>
              <a:rPr b="1" i="1" lang="en" sz="1800" u="sng"/>
              <a:t>ndicate</a:t>
            </a:r>
            <a:r>
              <a:rPr b="1" lang="en" sz="1800"/>
              <a:t> significant increase; more than by chance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Future research: compare our 2017 calculations to GFW’s 2017 calculations</a:t>
            </a:r>
            <a:endParaRPr b="1" sz="1800"/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400" y="0"/>
            <a:ext cx="3983975" cy="239039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400" y="2464200"/>
            <a:ext cx="3983974" cy="262226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276050"/>
            <a:ext cx="8236749" cy="4689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11894" l="0" r="0" t="0"/>
          <a:stretch/>
        </p:blipFill>
        <p:spPr>
          <a:xfrm>
            <a:off x="1781824" y="76200"/>
            <a:ext cx="5307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08" y="0"/>
            <a:ext cx="53211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25" y="115325"/>
            <a:ext cx="3927516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984" y="7"/>
            <a:ext cx="5912029" cy="514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Shape 537"/>
          <p:cNvSpPr txBox="1"/>
          <p:nvPr>
            <p:ph idx="1" type="body"/>
          </p:nvPr>
        </p:nvSpPr>
        <p:spPr>
          <a:xfrm>
            <a:off x="630925" y="1864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in governance 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1303800" y="1309600"/>
            <a:ext cx="76131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August 16th, 2016 - President Dilma Rousseff ousted in political coup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Michel Temer, a pro-beef president, takes power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5312" r="24040" t="0"/>
          <a:stretch/>
        </p:blipFill>
        <p:spPr>
          <a:xfrm>
            <a:off x="355875" y="2323850"/>
            <a:ext cx="3824405" cy="2706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 b="0" l="6490" r="14458" t="0"/>
          <a:stretch/>
        </p:blipFill>
        <p:spPr>
          <a:xfrm>
            <a:off x="5211925" y="2270575"/>
            <a:ext cx="3330150" cy="2805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 Temer and his cows</a:t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125500" y="230400"/>
            <a:ext cx="49983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52400" y="1657575"/>
            <a:ext cx="62007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Upon taking power he has: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Cut forest protection funding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Deligitimized indigenous peoples right to land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Reduced protection of national parks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Sanctioned laws pardoning illegal land grabs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All of this effort is, largely, to cater to the beef industry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0" name="Shape 350"/>
          <p:cNvGrpSpPr/>
          <p:nvPr/>
        </p:nvGrpSpPr>
        <p:grpSpPr>
          <a:xfrm>
            <a:off x="5629751" y="1341363"/>
            <a:ext cx="3224017" cy="2302925"/>
            <a:chOff x="6220001" y="1229688"/>
            <a:chExt cx="3224017" cy="2302925"/>
          </a:xfrm>
        </p:grpSpPr>
        <p:pic>
          <p:nvPicPr>
            <p:cNvPr id="351" name="Shape 351"/>
            <p:cNvPicPr preferRelativeResize="0"/>
            <p:nvPr/>
          </p:nvPicPr>
          <p:blipFill rotWithShape="1">
            <a:blip r:embed="rId3">
              <a:alphaModFix/>
            </a:blip>
            <a:srcRect b="0" l="53635" r="0" t="0"/>
            <a:stretch/>
          </p:blipFill>
          <p:spPr>
            <a:xfrm>
              <a:off x="7897581" y="1229692"/>
              <a:ext cx="1546437" cy="2302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 rotWithShape="1">
            <a:blip r:embed="rId4">
              <a:alphaModFix/>
            </a:blip>
            <a:srcRect b="0" l="45158" r="4226" t="0"/>
            <a:stretch/>
          </p:blipFill>
          <p:spPr>
            <a:xfrm>
              <a:off x="6220001" y="1229688"/>
              <a:ext cx="1677575" cy="230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Shape 353"/>
          <p:cNvSpPr/>
          <p:nvPr/>
        </p:nvSpPr>
        <p:spPr>
          <a:xfrm>
            <a:off x="5629713" y="1341425"/>
            <a:ext cx="3224100" cy="2302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Directions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4750" y="1221125"/>
            <a:ext cx="8819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we detect changes in deforestation rates after Michel Temer takes office?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so, can we quantify and compare these changes between GFW and Earth Explorer sources?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200" y="2260275"/>
            <a:ext cx="3858450" cy="26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1223975" y="223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285450" y="1473575"/>
            <a:ext cx="85731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Study site:</a:t>
            </a:r>
            <a:r>
              <a:rPr lang="en" sz="1800"/>
              <a:t> Southern section of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Pará</a:t>
            </a:r>
            <a:r>
              <a:rPr lang="en" sz="1800"/>
              <a:t> state, Brazil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Satellite data sourced from:</a:t>
            </a:r>
            <a:endParaRPr b="1"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Earth Explorer - Landsat 8 OLI imagery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Global Forest Watch (GFW)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37695" l="49853" r="14449" t="27541"/>
          <a:stretch/>
        </p:blipFill>
        <p:spPr>
          <a:xfrm>
            <a:off x="6332250" y="0"/>
            <a:ext cx="2811750" cy="2291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Shape 368"/>
          <p:cNvSpPr/>
          <p:nvPr/>
        </p:nvSpPr>
        <p:spPr>
          <a:xfrm>
            <a:off x="6811800" y="1222425"/>
            <a:ext cx="459300" cy="44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195" y="0"/>
            <a:ext cx="61476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4896175" y="2347500"/>
            <a:ext cx="459300" cy="44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5" name="Shape 375"/>
          <p:cNvSpPr txBox="1"/>
          <p:nvPr/>
        </p:nvSpPr>
        <p:spPr>
          <a:xfrm>
            <a:off x="6316225" y="113350"/>
            <a:ext cx="2674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246775" y="188025"/>
            <a:ext cx="70305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Forest Watch / Landsat 8 OLI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11-12 at 12.51.10 PM.png"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5" y="1514425"/>
            <a:ext cx="5304571" cy="36290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4">
            <a:alphaModFix/>
          </a:blip>
          <a:srcRect b="0" l="0" r="33408" t="0"/>
          <a:stretch/>
        </p:blipFill>
        <p:spPr>
          <a:xfrm>
            <a:off x="5390257" y="869325"/>
            <a:ext cx="3753743" cy="4274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89" y="2507025"/>
            <a:ext cx="2749867" cy="184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199" y="1786001"/>
            <a:ext cx="2278825" cy="21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5650" y="633832"/>
            <a:ext cx="2755358" cy="262513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86925" y="85550"/>
            <a:ext cx="16113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92" name="Shape 392"/>
          <p:cNvSpPr/>
          <p:nvPr/>
        </p:nvSpPr>
        <p:spPr>
          <a:xfrm rot="1489117">
            <a:off x="2181531" y="1938932"/>
            <a:ext cx="303754" cy="221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 rot="1489117">
            <a:off x="4161681" y="2587307"/>
            <a:ext cx="303754" cy="221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 rot="1489117">
            <a:off x="6461781" y="3197757"/>
            <a:ext cx="303754" cy="221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2754450" y="1526188"/>
            <a:ext cx="117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Crop &amp; Shift</a:t>
            </a:r>
            <a:endParaRPr b="1" sz="1200"/>
          </a:p>
        </p:txBody>
      </p:sp>
      <p:sp>
        <p:nvSpPr>
          <p:cNvPr id="396" name="Shape 396"/>
          <p:cNvSpPr txBox="1"/>
          <p:nvPr/>
        </p:nvSpPr>
        <p:spPr>
          <a:xfrm>
            <a:off x="1579950" y="664738"/>
            <a:ext cx="117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Original</a:t>
            </a:r>
            <a:endParaRPr b="1" sz="1200"/>
          </a:p>
        </p:txBody>
      </p:sp>
      <p:sp>
        <p:nvSpPr>
          <p:cNvPr id="397" name="Shape 397"/>
          <p:cNvSpPr txBox="1"/>
          <p:nvPr/>
        </p:nvSpPr>
        <p:spPr>
          <a:xfrm>
            <a:off x="4882975" y="2152450"/>
            <a:ext cx="13398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Bands 6, 5 &amp; 4</a:t>
            </a:r>
            <a:endParaRPr b="1" sz="1200"/>
          </a:p>
        </p:txBody>
      </p:sp>
      <p:sp>
        <p:nvSpPr>
          <p:cNvPr id="398" name="Shape 398"/>
          <p:cNvSpPr txBox="1"/>
          <p:nvPr/>
        </p:nvSpPr>
        <p:spPr>
          <a:xfrm>
            <a:off x="7289088" y="2567938"/>
            <a:ext cx="117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K-Means</a:t>
            </a:r>
            <a:endParaRPr b="1" sz="1200"/>
          </a:p>
        </p:txBody>
      </p:sp>
      <p:sp>
        <p:nvSpPr>
          <p:cNvPr id="399" name="Shape 399"/>
          <p:cNvSpPr/>
          <p:nvPr/>
        </p:nvSpPr>
        <p:spPr>
          <a:xfrm rot="-4289746">
            <a:off x="7669992" y="2225128"/>
            <a:ext cx="392281" cy="1715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7520425" y="442410"/>
            <a:ext cx="1174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Use as Mask for Next Year</a:t>
            </a:r>
            <a:endParaRPr b="1" sz="1200"/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6">
            <a:alphaModFix/>
          </a:blip>
          <a:srcRect b="19224" l="15311" r="0" t="0"/>
          <a:stretch/>
        </p:blipFill>
        <p:spPr>
          <a:xfrm>
            <a:off x="7184700" y="2980150"/>
            <a:ext cx="1910400" cy="182215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5378700" y="251200"/>
            <a:ext cx="1910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Apply Last year’s mask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and count pixels!</a:t>
            </a:r>
            <a:endParaRPr b="1" sz="1200"/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7">
            <a:alphaModFix/>
          </a:blip>
          <a:srcRect b="11693" l="17821" r="22031" t="10249"/>
          <a:stretch/>
        </p:blipFill>
        <p:spPr>
          <a:xfrm>
            <a:off x="7620076" y="983650"/>
            <a:ext cx="945876" cy="10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8">
            <a:alphaModFix/>
          </a:blip>
          <a:srcRect b="12145" l="17941" r="21911" t="9796"/>
          <a:stretch/>
        </p:blipFill>
        <p:spPr>
          <a:xfrm>
            <a:off x="6002575" y="734300"/>
            <a:ext cx="945876" cy="10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 rot="2897984">
            <a:off x="6509620" y="2193265"/>
            <a:ext cx="984015" cy="1714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9">
            <a:alphaModFix/>
          </a:blip>
          <a:srcRect b="22147" l="8857" r="27375" t="19904"/>
          <a:stretch/>
        </p:blipFill>
        <p:spPr>
          <a:xfrm>
            <a:off x="4224025" y="626884"/>
            <a:ext cx="870600" cy="98371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3670075" y="305625"/>
            <a:ext cx="1524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Apply cloud mask</a:t>
            </a:r>
            <a:endParaRPr b="1" sz="1200"/>
          </a:p>
        </p:txBody>
      </p:sp>
      <p:sp>
        <p:nvSpPr>
          <p:cNvPr id="408" name="Shape 408"/>
          <p:cNvSpPr/>
          <p:nvPr/>
        </p:nvSpPr>
        <p:spPr>
          <a:xfrm rot="2897404">
            <a:off x="4525910" y="1856832"/>
            <a:ext cx="672719" cy="1714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